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0" r:id="rId3"/>
    <p:sldId id="266" r:id="rId4"/>
    <p:sldId id="267" r:id="rId5"/>
    <p:sldId id="268" r:id="rId6"/>
    <p:sldId id="258" r:id="rId7"/>
    <p:sldId id="269" r:id="rId8"/>
    <p:sldId id="270" r:id="rId9"/>
    <p:sldId id="271" r:id="rId10"/>
    <p:sldId id="272" r:id="rId11"/>
    <p:sldId id="259" r:id="rId12"/>
    <p:sldId id="265" r:id="rId13"/>
  </p:sldIdLst>
  <p:sldSz cx="18288000" cy="10287000"/>
  <p:notesSz cx="6858000" cy="9144000"/>
  <p:embeddedFontLst>
    <p:embeddedFont>
      <p:font typeface="Arial Black" panose="020B0A04020102020204" pitchFamily="34" charset="0"/>
      <p:bold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Montserrat Bold" panose="00000800000000000000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youtu.be/iop26WdUQPI" TargetMode="Externa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tahr.org.tw/content/2739" TargetMode="External"/><Relationship Id="rId5" Type="http://schemas.openxmlformats.org/officeDocument/2006/relationships/image" Target="../media/image18.jp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800000">
            <a:off x="-116335" y="-82396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443347" y="2551613"/>
            <a:ext cx="11401303" cy="3231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72"/>
              </a:lnSpc>
            </a:pPr>
            <a:r>
              <a:rPr lang="en-US" sz="12206" b="1" spc="45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CREDIT RISK ANALYSIS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77504" y="6735675"/>
            <a:ext cx="14732991" cy="2183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5"/>
              </a:lnSpc>
            </a:pPr>
            <a:r>
              <a:rPr lang="en-US" sz="3417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Business Case for New Market Entry</a:t>
            </a:r>
          </a:p>
          <a:p>
            <a:pPr algn="ctr">
              <a:lnSpc>
                <a:spcPts val="4275"/>
              </a:lnSpc>
            </a:pPr>
            <a:endParaRPr lang="en-US" sz="3417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4275"/>
              </a:lnSpc>
            </a:pPr>
            <a:endParaRPr lang="en-US" sz="3417" dirty="0">
              <a:solidFill>
                <a:srgbClr val="FFFFFF"/>
              </a:solidFill>
              <a:latin typeface="Arial Black" panose="020B0A04020102020204" pitchFamily="34" charset="0"/>
              <a:ea typeface="Montserrat"/>
              <a:cs typeface="Montserrat"/>
              <a:sym typeface="Montserrat"/>
            </a:endParaRPr>
          </a:p>
          <a:p>
            <a:pPr algn="ctr">
              <a:lnSpc>
                <a:spcPts val="4275"/>
              </a:lnSpc>
            </a:pPr>
            <a:r>
              <a:rPr lang="en-US" sz="3417" dirty="0">
                <a:solidFill>
                  <a:srgbClr val="FFFFFF"/>
                </a:solidFill>
                <a:latin typeface="Arial Black" panose="020B0A04020102020204" pitchFamily="34" charset="0"/>
                <a:ea typeface="Montserrat"/>
                <a:cs typeface="Montserrat"/>
                <a:sym typeface="Montserrat"/>
              </a:rPr>
              <a:t>Vinit Solanki</a:t>
            </a:r>
          </a:p>
        </p:txBody>
      </p:sp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0A53BF02-4FC5-8EFB-D0DF-F5348A4B6929}"/>
              </a:ext>
            </a:extLst>
          </p:cNvPr>
          <p:cNvSpPr txBox="1"/>
          <p:nvPr/>
        </p:nvSpPr>
        <p:spPr>
          <a:xfrm>
            <a:off x="6019798" y="9471328"/>
            <a:ext cx="624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</a:rPr>
              <a:t>Click here for watch video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A2F36-6CF2-105C-FCA7-26E3C4676C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322E9A8-A229-F0A3-367C-9F534FD7379B}"/>
              </a:ext>
            </a:extLst>
          </p:cNvPr>
          <p:cNvSpPr/>
          <p:nvPr/>
        </p:nvSpPr>
        <p:spPr>
          <a:xfrm>
            <a:off x="0" y="0"/>
            <a:ext cx="18294495" cy="10452122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B1750174-7A82-F350-DA16-DA6AF281D501}"/>
              </a:ext>
            </a:extLst>
          </p:cNvPr>
          <p:cNvSpPr txBox="1"/>
          <p:nvPr/>
        </p:nvSpPr>
        <p:spPr>
          <a:xfrm>
            <a:off x="5638800" y="-85121"/>
            <a:ext cx="13121201" cy="10859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600" dirty="0">
                <a:solidFill>
                  <a:schemeClr val="bg1"/>
                </a:solidFill>
              </a:rPr>
              <a:t>Security Features for Sensitive Data</a:t>
            </a:r>
            <a:endParaRPr lang="en-US" sz="6399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6CE0ABAE-9C35-A58E-50B6-C89CDC9EDA69}"/>
              </a:ext>
            </a:extLst>
          </p:cNvPr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02844FED-66C4-DA49-1DEC-9E854867D958}"/>
              </a:ext>
            </a:extLst>
          </p:cNvPr>
          <p:cNvSpPr/>
          <p:nvPr/>
        </p:nvSpPr>
        <p:spPr>
          <a:xfrm rot="-10800000">
            <a:off x="-116335" y="-82396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EF4E4D9-C049-A265-043E-2A14EA8932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2084" y="5308035"/>
            <a:ext cx="1100240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8EA123DC-5592-0D4B-FAAA-AAB6D111EE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7791" y="844035"/>
            <a:ext cx="11621991" cy="10433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Overview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Row-Level Security (RLS) is implemented to restrict data access for users based on their </a:t>
            </a:r>
            <a:r>
              <a:rPr lang="en-US" sz="2400" b="1" dirty="0">
                <a:solidFill>
                  <a:schemeClr val="bg1"/>
                </a:solidFill>
              </a:rPr>
              <a:t>region</a:t>
            </a:r>
            <a:r>
              <a:rPr lang="en-US" sz="2400" dirty="0">
                <a:solidFill>
                  <a:schemeClr val="bg1"/>
                </a:solidFill>
              </a:rPr>
              <a:t> or </a:t>
            </a:r>
            <a:r>
              <a:rPr lang="en-US" sz="2400" b="1" dirty="0">
                <a:solidFill>
                  <a:schemeClr val="bg1"/>
                </a:solidFill>
              </a:rPr>
              <a:t>department</a:t>
            </a:r>
            <a:r>
              <a:rPr lang="en-US" sz="2400" dirty="0">
                <a:solidFill>
                  <a:schemeClr val="bg1"/>
                </a:solidFill>
              </a:rPr>
              <a:t>, ensuring that each user can only view the data relevant to their assigned role. This enhances </a:t>
            </a:r>
            <a:r>
              <a:rPr lang="en-US" sz="2400" b="1" dirty="0">
                <a:solidFill>
                  <a:schemeClr val="bg1"/>
                </a:solidFill>
              </a:rPr>
              <a:t>data privacy</a:t>
            </a:r>
            <a:r>
              <a:rPr lang="en-US" sz="2400" dirty="0">
                <a:solidFill>
                  <a:schemeClr val="bg1"/>
                </a:solidFill>
              </a:rPr>
              <a:t>, reduces </a:t>
            </a:r>
            <a:r>
              <a:rPr lang="en-US" sz="2400" b="1" dirty="0">
                <a:solidFill>
                  <a:schemeClr val="bg1"/>
                </a:solidFill>
              </a:rPr>
              <a:t>risk of exposure</a:t>
            </a:r>
            <a:r>
              <a:rPr lang="en-US" sz="2400" dirty="0">
                <a:solidFill>
                  <a:schemeClr val="bg1"/>
                </a:solidFill>
              </a:rPr>
              <a:t>, and maintains </a:t>
            </a:r>
            <a:r>
              <a:rPr lang="en-US" sz="2400" b="1" dirty="0">
                <a:solidFill>
                  <a:schemeClr val="bg1"/>
                </a:solidFill>
              </a:rPr>
              <a:t>compliance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Implementation Approach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Step 1: Create a Security Table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Includes: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Username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and corresponding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Region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or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Department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Step 2: Define Relationship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Link the Security Table to the main data table using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Region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or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Department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Step 3: Configure Role in Power BI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Use DAX in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Manage Roles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[Region] = LOOKUPVALUE(Security[Region], Security[Username], USERNAME())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Step 4: Test and Publish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Simulate views with “View as Roles”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Assign users in Power BI Service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Key Observations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Higher risk scores are often tied to intentions with long-term returns (e.g., education, venture), suggesting delayed repayment potential.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 inclusion of employment length and default history helps in identifying unstable borrower profiles.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Such scoring models are essential in prioritizing loan approvals, setting interest rates, and minimizing defaults.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8FC168E-07AD-BF07-3BFF-141ACA04E0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80140" y="2264784"/>
            <a:ext cx="5757432" cy="575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639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12" name="Freeform 12"/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2674749" y="38100"/>
            <a:ext cx="12938502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DASHBOARD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717368" y="6663543"/>
            <a:ext cx="2439758" cy="1116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83"/>
              </a:lnSpc>
            </a:pPr>
            <a:r>
              <a:rPr lang="en-US" sz="1059">
                <a:solidFill>
                  <a:srgbClr val="010F1F"/>
                </a:solidFill>
                <a:latin typeface="Montserrat"/>
                <a:ea typeface="Montserrat"/>
                <a:cs typeface="Montserrat"/>
                <a:sym typeface="Montserrat"/>
              </a:rPr>
              <a:t>Explore new technologies, market trends, or disruptive forces that could shape the future competitive landscape. Understanding these trends helps you anticipate potential threats and opportunities.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619518" y="5816000"/>
            <a:ext cx="2436096" cy="320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8"/>
              </a:lnSpc>
            </a:pPr>
            <a:endParaRPr lang="en-US" sz="1934" b="1" dirty="0">
              <a:solidFill>
                <a:srgbClr val="010F1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9" name="Freeform 29"/>
          <p:cNvSpPr/>
          <p:nvPr/>
        </p:nvSpPr>
        <p:spPr>
          <a:xfrm rot="-10800000">
            <a:off x="-116335" y="-82396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2685A8DC-2110-7CB2-2F0F-A8B7ECA8F2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" t="1371" r="467" b="1649"/>
          <a:stretch/>
        </p:blipFill>
        <p:spPr>
          <a:xfrm>
            <a:off x="1066800" y="1170940"/>
            <a:ext cx="16154400" cy="896366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674749" y="3009900"/>
            <a:ext cx="12938502" cy="1169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96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 </a:t>
            </a:r>
          </a:p>
        </p:txBody>
      </p:sp>
      <p:sp>
        <p:nvSpPr>
          <p:cNvPr id="18" name="Freeform 18"/>
          <p:cNvSpPr/>
          <p:nvPr/>
        </p:nvSpPr>
        <p:spPr>
          <a:xfrm rot="-10800000">
            <a:off x="-116335" y="-82396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TextBox 3"/>
          <p:cNvSpPr txBox="1"/>
          <p:nvPr/>
        </p:nvSpPr>
        <p:spPr>
          <a:xfrm>
            <a:off x="3642799" y="266700"/>
            <a:ext cx="13654601" cy="10859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600" dirty="0">
                <a:solidFill>
                  <a:schemeClr val="bg1"/>
                </a:solidFill>
              </a:rPr>
              <a:t>Overview of the Credit Risk Dataset</a:t>
            </a:r>
            <a:endParaRPr lang="en-US" sz="6399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>
            <a:off x="-116335" y="-82396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D40D873-82E7-26DC-C67E-C37A3BC204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2168714"/>
            <a:ext cx="11430000" cy="6740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Dataset Summary: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Contains financial and personal attributes of individuals applying for loans.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Used for analyzing loan performance, risk factors, and borrower characteristics.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Key Features: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Demographics: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person_age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person_income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person_home_ownership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person_emp_length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Loan Attributes: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loan_amnt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loan_grade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loan_int_rate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loan_percent_income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loan_intent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Credit Risk Indicators: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loan_status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(0: Non-default, 1: Default),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cb_person_default_on_file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Other Metrics: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cb_preson_cred_hist_length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(credit history in years)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Analysis Goals: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Identify factors contributing to loan default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Explore how income, employment, and loan intent influence risk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Provide actionable insights for lending decisions using Power BI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Freeform 21">
            <a:extLst>
              <a:ext uri="{FF2B5EF4-FFF2-40B4-BE49-F238E27FC236}">
                <a16:creationId xmlns:a16="http://schemas.microsoft.com/office/drawing/2014/main" id="{AC720F29-FA96-74F1-43ED-CA0C1B917623}"/>
              </a:ext>
            </a:extLst>
          </p:cNvPr>
          <p:cNvSpPr/>
          <p:nvPr/>
        </p:nvSpPr>
        <p:spPr>
          <a:xfrm>
            <a:off x="1524000" y="2700526"/>
            <a:ext cx="4945092" cy="5152940"/>
          </a:xfrm>
          <a:custGeom>
            <a:avLst/>
            <a:gdLst/>
            <a:ahLst/>
            <a:cxnLst/>
            <a:rect l="l" t="t" r="r" b="b"/>
            <a:pathLst>
              <a:path w="1706006" h="697912">
                <a:moveTo>
                  <a:pt x="0" y="0"/>
                </a:moveTo>
                <a:lnTo>
                  <a:pt x="1706006" y="0"/>
                </a:lnTo>
                <a:lnTo>
                  <a:pt x="1706006" y="697911"/>
                </a:lnTo>
                <a:lnTo>
                  <a:pt x="0" y="6979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C95E9F-AD42-89BA-AB7B-DB9F7AF3E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D32D1BC-24D1-9544-DD9B-5F835CA4001F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38ED4D23-D35E-44CA-B9D2-FD1D0AF8763E}"/>
              </a:ext>
            </a:extLst>
          </p:cNvPr>
          <p:cNvSpPr txBox="1"/>
          <p:nvPr/>
        </p:nvSpPr>
        <p:spPr>
          <a:xfrm>
            <a:off x="3642799" y="266700"/>
            <a:ext cx="11002403" cy="1094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600" dirty="0">
                <a:solidFill>
                  <a:schemeClr val="bg1"/>
                </a:solidFill>
              </a:rPr>
              <a:t>Financial Metrics by Loan Grade</a:t>
            </a:r>
            <a:endParaRPr lang="en-US" sz="6399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801E13DD-84C3-C04C-EA0F-FBB8FC7ABABC}"/>
              </a:ext>
            </a:extLst>
          </p:cNvPr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4577B31F-4A73-E212-6145-5E7B019DC76D}"/>
              </a:ext>
            </a:extLst>
          </p:cNvPr>
          <p:cNvSpPr/>
          <p:nvPr/>
        </p:nvSpPr>
        <p:spPr>
          <a:xfrm rot="-10800000">
            <a:off x="-116335" y="-82396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213484A-342E-5F2A-4547-D6B324D45F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2084" y="1984048"/>
            <a:ext cx="11002403" cy="71096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Overview: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This analysis presents key financial metrics segmented by loan grade, providing insights into lending risk and borrower behavior.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Key Observations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Grades A to C tend to have lower average loan amounts and lower interest rates, resulting in lower default rates.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Grades D to G show an increasing trend in both interest rates and default rates, indicating higher borrower risk.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A clear correlation is seen between higher interest rates and default likelihood, supporting the use of risk-based pricing models.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Loan amounts tend to increase slightly with riskier grades, amplifying the potential financial exposure.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Findings: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Loan grades A and B reflect lower average interest rates and minimal default occurrences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Higher-risk grades (E to G) demonstrate increased average interest rates and significantly higher default ratios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 direct correlation is observed between interest rate and likelihood of default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oup 13">
            <a:extLst>
              <a:ext uri="{FF2B5EF4-FFF2-40B4-BE49-F238E27FC236}">
                <a16:creationId xmlns:a16="http://schemas.microsoft.com/office/drawing/2014/main" id="{7C3A8F85-B2F9-52A3-6C29-3773E518C862}"/>
              </a:ext>
            </a:extLst>
          </p:cNvPr>
          <p:cNvGrpSpPr/>
          <p:nvPr/>
        </p:nvGrpSpPr>
        <p:grpSpPr>
          <a:xfrm rot="5400000">
            <a:off x="1060330" y="2012833"/>
            <a:ext cx="5105401" cy="6489936"/>
            <a:chOff x="0" y="0"/>
            <a:chExt cx="852355" cy="1070016"/>
          </a:xfrm>
          <a:solidFill>
            <a:schemeClr val="tx2">
              <a:lumMod val="50000"/>
            </a:schemeClr>
          </a:solidFill>
        </p:grpSpPr>
        <p:sp>
          <p:nvSpPr>
            <p:cNvPr id="9" name="Freeform 14">
              <a:extLst>
                <a:ext uri="{FF2B5EF4-FFF2-40B4-BE49-F238E27FC236}">
                  <a16:creationId xmlns:a16="http://schemas.microsoft.com/office/drawing/2014/main" id="{4AA9AB28-351E-1742-1099-DF801E1FEBCE}"/>
                </a:ext>
              </a:extLst>
            </p:cNvPr>
            <p:cNvSpPr/>
            <p:nvPr/>
          </p:nvSpPr>
          <p:spPr>
            <a:xfrm>
              <a:off x="0" y="0"/>
              <a:ext cx="852355" cy="1070016"/>
            </a:xfrm>
            <a:custGeom>
              <a:avLst/>
              <a:gdLst/>
              <a:ahLst/>
              <a:cxnLst/>
              <a:rect l="l" t="t" r="r" b="b"/>
              <a:pathLst>
                <a:path w="852355" h="1070016">
                  <a:moveTo>
                    <a:pt x="47845" y="0"/>
                  </a:moveTo>
                  <a:lnTo>
                    <a:pt x="804510" y="0"/>
                  </a:lnTo>
                  <a:cubicBezTo>
                    <a:pt x="817199" y="0"/>
                    <a:pt x="829369" y="5041"/>
                    <a:pt x="838341" y="14013"/>
                  </a:cubicBezTo>
                  <a:cubicBezTo>
                    <a:pt x="847314" y="22986"/>
                    <a:pt x="852355" y="35155"/>
                    <a:pt x="852355" y="47845"/>
                  </a:cubicBezTo>
                  <a:lnTo>
                    <a:pt x="852355" y="1022171"/>
                  </a:lnTo>
                  <a:cubicBezTo>
                    <a:pt x="852355" y="1048595"/>
                    <a:pt x="830934" y="1070016"/>
                    <a:pt x="804510" y="1070016"/>
                  </a:cubicBezTo>
                  <a:lnTo>
                    <a:pt x="47845" y="1070016"/>
                  </a:lnTo>
                  <a:cubicBezTo>
                    <a:pt x="35155" y="1070016"/>
                    <a:pt x="22986" y="1064975"/>
                    <a:pt x="14013" y="1056003"/>
                  </a:cubicBezTo>
                  <a:cubicBezTo>
                    <a:pt x="5041" y="1047030"/>
                    <a:pt x="0" y="1034861"/>
                    <a:pt x="0" y="1022171"/>
                  </a:cubicBezTo>
                  <a:lnTo>
                    <a:pt x="0" y="47845"/>
                  </a:lnTo>
                  <a:cubicBezTo>
                    <a:pt x="0" y="35155"/>
                    <a:pt x="5041" y="22986"/>
                    <a:pt x="14013" y="14013"/>
                  </a:cubicBezTo>
                  <a:cubicBezTo>
                    <a:pt x="22986" y="5041"/>
                    <a:pt x="35155" y="0"/>
                    <a:pt x="47845" y="0"/>
                  </a:cubicBezTo>
                  <a:close/>
                </a:path>
              </a:pathLst>
            </a:custGeom>
            <a:grpFill/>
          </p:spPr>
        </p:sp>
        <p:sp>
          <p:nvSpPr>
            <p:cNvPr id="10" name="TextBox 15">
              <a:extLst>
                <a:ext uri="{FF2B5EF4-FFF2-40B4-BE49-F238E27FC236}">
                  <a16:creationId xmlns:a16="http://schemas.microsoft.com/office/drawing/2014/main" id="{FFEDF084-DD1E-D4A6-2A75-A7F1DE81098F}"/>
                </a:ext>
              </a:extLst>
            </p:cNvPr>
            <p:cNvSpPr txBox="1"/>
            <p:nvPr/>
          </p:nvSpPr>
          <p:spPr>
            <a:xfrm>
              <a:off x="0" y="-38100"/>
              <a:ext cx="852355" cy="1108116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11"/>
                </a:lnSpc>
              </a:pPr>
              <a:endParaRPr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7BFC9D3-AF40-D298-3638-618EAC43D3D1}"/>
              </a:ext>
            </a:extLst>
          </p:cNvPr>
          <p:cNvSpPr txBox="1"/>
          <p:nvPr/>
        </p:nvSpPr>
        <p:spPr>
          <a:xfrm>
            <a:off x="400456" y="3180309"/>
            <a:ext cx="684493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DAX Measures</a:t>
            </a:r>
            <a:endParaRPr lang="en-IN" sz="2200" dirty="0">
              <a:solidFill>
                <a:schemeClr val="bg1"/>
              </a:solidFill>
            </a:endParaRPr>
          </a:p>
          <a:p>
            <a:endParaRPr lang="en-IN" sz="2200" dirty="0">
              <a:solidFill>
                <a:schemeClr val="bg1"/>
              </a:solidFill>
            </a:endParaRPr>
          </a:p>
          <a:p>
            <a:r>
              <a:rPr lang="en-IN" sz="2200" dirty="0" err="1">
                <a:solidFill>
                  <a:schemeClr val="bg1"/>
                </a:solidFill>
              </a:rPr>
              <a:t>Avg_Loan_Amount</a:t>
            </a:r>
            <a:r>
              <a:rPr lang="en-IN" sz="2200" dirty="0">
                <a:solidFill>
                  <a:schemeClr val="bg1"/>
                </a:solidFill>
              </a:rPr>
              <a:t> = AVERAGE('</a:t>
            </a:r>
            <a:r>
              <a:rPr lang="en-IN" sz="2200" dirty="0" err="1">
                <a:solidFill>
                  <a:schemeClr val="bg1"/>
                </a:solidFill>
              </a:rPr>
              <a:t>CreditRisk</a:t>
            </a:r>
            <a:r>
              <a:rPr lang="en-IN" sz="2200" dirty="0">
                <a:solidFill>
                  <a:schemeClr val="bg1"/>
                </a:solidFill>
              </a:rPr>
              <a:t>'[</a:t>
            </a:r>
            <a:r>
              <a:rPr lang="en-IN" sz="2200" dirty="0" err="1">
                <a:solidFill>
                  <a:schemeClr val="bg1"/>
                </a:solidFill>
              </a:rPr>
              <a:t>loan_amnt</a:t>
            </a:r>
            <a:r>
              <a:rPr lang="en-IN" sz="2200" dirty="0">
                <a:solidFill>
                  <a:schemeClr val="bg1"/>
                </a:solidFill>
              </a:rPr>
              <a:t>])</a:t>
            </a:r>
          </a:p>
          <a:p>
            <a:endParaRPr lang="en-IN" sz="2200" dirty="0">
              <a:solidFill>
                <a:schemeClr val="bg1"/>
              </a:solidFill>
            </a:endParaRPr>
          </a:p>
          <a:p>
            <a:r>
              <a:rPr lang="en-IN" sz="2200" dirty="0" err="1">
                <a:solidFill>
                  <a:schemeClr val="bg1"/>
                </a:solidFill>
              </a:rPr>
              <a:t>Avg_Interest_Rate</a:t>
            </a:r>
            <a:r>
              <a:rPr lang="en-IN" sz="2200" dirty="0">
                <a:solidFill>
                  <a:schemeClr val="bg1"/>
                </a:solidFill>
              </a:rPr>
              <a:t> = AVERAGE('</a:t>
            </a:r>
            <a:r>
              <a:rPr lang="en-IN" sz="2200" dirty="0" err="1">
                <a:solidFill>
                  <a:schemeClr val="bg1"/>
                </a:solidFill>
              </a:rPr>
              <a:t>CreditRisk</a:t>
            </a:r>
            <a:r>
              <a:rPr lang="en-IN" sz="2200" dirty="0">
                <a:solidFill>
                  <a:schemeClr val="bg1"/>
                </a:solidFill>
              </a:rPr>
              <a:t>'[</a:t>
            </a:r>
            <a:r>
              <a:rPr lang="en-IN" sz="2200" dirty="0" err="1">
                <a:solidFill>
                  <a:schemeClr val="bg1"/>
                </a:solidFill>
              </a:rPr>
              <a:t>loan_int_rate</a:t>
            </a:r>
            <a:r>
              <a:rPr lang="en-IN" sz="2200" dirty="0">
                <a:solidFill>
                  <a:schemeClr val="bg1"/>
                </a:solidFill>
              </a:rPr>
              <a:t>])</a:t>
            </a:r>
          </a:p>
          <a:p>
            <a:endParaRPr lang="en-IN" sz="2200" dirty="0">
              <a:solidFill>
                <a:schemeClr val="bg1"/>
              </a:solidFill>
            </a:endParaRPr>
          </a:p>
          <a:p>
            <a:r>
              <a:rPr lang="en-IN" sz="2200" dirty="0" err="1">
                <a:solidFill>
                  <a:schemeClr val="bg1"/>
                </a:solidFill>
              </a:rPr>
              <a:t>Default_Rate</a:t>
            </a:r>
            <a:r>
              <a:rPr lang="en-IN" sz="2200" dirty="0">
                <a:solidFill>
                  <a:schemeClr val="bg1"/>
                </a:solidFill>
              </a:rPr>
              <a:t> = </a:t>
            </a:r>
          </a:p>
          <a:p>
            <a:r>
              <a:rPr lang="en-IN" sz="2200" dirty="0">
                <a:solidFill>
                  <a:schemeClr val="bg1"/>
                </a:solidFill>
              </a:rPr>
              <a:t>VAR </a:t>
            </a:r>
            <a:r>
              <a:rPr lang="en-IN" sz="2200" dirty="0" err="1">
                <a:solidFill>
                  <a:schemeClr val="bg1"/>
                </a:solidFill>
              </a:rPr>
              <a:t>Total_Loans</a:t>
            </a:r>
            <a:r>
              <a:rPr lang="en-IN" sz="2200" dirty="0">
                <a:solidFill>
                  <a:schemeClr val="bg1"/>
                </a:solidFill>
              </a:rPr>
              <a:t> = COUNT('</a:t>
            </a:r>
            <a:r>
              <a:rPr lang="en-IN" sz="2200" dirty="0" err="1">
                <a:solidFill>
                  <a:schemeClr val="bg1"/>
                </a:solidFill>
              </a:rPr>
              <a:t>CreditRisk</a:t>
            </a:r>
            <a:r>
              <a:rPr lang="en-IN" sz="2200" dirty="0">
                <a:solidFill>
                  <a:schemeClr val="bg1"/>
                </a:solidFill>
              </a:rPr>
              <a:t>'[</a:t>
            </a:r>
            <a:r>
              <a:rPr lang="en-IN" sz="2200" dirty="0" err="1">
                <a:solidFill>
                  <a:schemeClr val="bg1"/>
                </a:solidFill>
              </a:rPr>
              <a:t>loan_status</a:t>
            </a:r>
            <a:r>
              <a:rPr lang="en-IN" sz="2200" dirty="0">
                <a:solidFill>
                  <a:schemeClr val="bg1"/>
                </a:solidFill>
              </a:rPr>
              <a:t>])</a:t>
            </a:r>
          </a:p>
          <a:p>
            <a:r>
              <a:rPr lang="en-IN" sz="2200" dirty="0">
                <a:solidFill>
                  <a:schemeClr val="bg1"/>
                </a:solidFill>
              </a:rPr>
              <a:t>VAR </a:t>
            </a:r>
            <a:r>
              <a:rPr lang="en-IN" sz="2200" dirty="0" err="1">
                <a:solidFill>
                  <a:schemeClr val="bg1"/>
                </a:solidFill>
              </a:rPr>
              <a:t>Defaulted_Loans</a:t>
            </a:r>
            <a:r>
              <a:rPr lang="en-IN" sz="2200" dirty="0">
                <a:solidFill>
                  <a:schemeClr val="bg1"/>
                </a:solidFill>
              </a:rPr>
              <a:t> = CALCULATE(COUNT('</a:t>
            </a:r>
            <a:r>
              <a:rPr lang="en-IN" sz="2200" dirty="0" err="1">
                <a:solidFill>
                  <a:schemeClr val="bg1"/>
                </a:solidFill>
              </a:rPr>
              <a:t>CreditRisk</a:t>
            </a:r>
            <a:r>
              <a:rPr lang="en-IN" sz="2200" dirty="0">
                <a:solidFill>
                  <a:schemeClr val="bg1"/>
                </a:solidFill>
              </a:rPr>
              <a:t>'[</a:t>
            </a:r>
            <a:r>
              <a:rPr lang="en-IN" sz="2200" dirty="0" err="1">
                <a:solidFill>
                  <a:schemeClr val="bg1"/>
                </a:solidFill>
              </a:rPr>
              <a:t>loan_status</a:t>
            </a:r>
            <a:r>
              <a:rPr lang="en-IN" sz="2200" dirty="0">
                <a:solidFill>
                  <a:schemeClr val="bg1"/>
                </a:solidFill>
              </a:rPr>
              <a:t>]), '</a:t>
            </a:r>
            <a:r>
              <a:rPr lang="en-IN" sz="2200" dirty="0" err="1">
                <a:solidFill>
                  <a:schemeClr val="bg1"/>
                </a:solidFill>
              </a:rPr>
              <a:t>CreditRisk</a:t>
            </a:r>
            <a:r>
              <a:rPr lang="en-IN" sz="2200" dirty="0">
                <a:solidFill>
                  <a:schemeClr val="bg1"/>
                </a:solidFill>
              </a:rPr>
              <a:t>'[</a:t>
            </a:r>
            <a:r>
              <a:rPr lang="en-IN" sz="2200" dirty="0" err="1">
                <a:solidFill>
                  <a:schemeClr val="bg1"/>
                </a:solidFill>
              </a:rPr>
              <a:t>loan_status</a:t>
            </a:r>
            <a:r>
              <a:rPr lang="en-IN" sz="2200" dirty="0">
                <a:solidFill>
                  <a:schemeClr val="bg1"/>
                </a:solidFill>
              </a:rPr>
              <a:t>] = 1)</a:t>
            </a:r>
          </a:p>
          <a:p>
            <a:r>
              <a:rPr lang="en-IN" sz="2200" dirty="0">
                <a:solidFill>
                  <a:schemeClr val="bg1"/>
                </a:solidFill>
              </a:rPr>
              <a:t>RETURN DIVIDE(</a:t>
            </a:r>
            <a:r>
              <a:rPr lang="en-IN" sz="2200" dirty="0" err="1">
                <a:solidFill>
                  <a:schemeClr val="bg1"/>
                </a:solidFill>
              </a:rPr>
              <a:t>Defaulted_Loans</a:t>
            </a:r>
            <a:r>
              <a:rPr lang="en-IN" sz="2200" dirty="0">
                <a:solidFill>
                  <a:schemeClr val="bg1"/>
                </a:solidFill>
              </a:rPr>
              <a:t>, </a:t>
            </a:r>
            <a:r>
              <a:rPr lang="en-IN" sz="2200" dirty="0" err="1">
                <a:solidFill>
                  <a:schemeClr val="bg1"/>
                </a:solidFill>
              </a:rPr>
              <a:t>Total_Loans</a:t>
            </a:r>
            <a:r>
              <a:rPr lang="en-IN" sz="2200" dirty="0">
                <a:solidFill>
                  <a:schemeClr val="bg1"/>
                </a:solidFill>
              </a:rPr>
              <a:t>, 0)</a:t>
            </a:r>
          </a:p>
        </p:txBody>
      </p:sp>
    </p:spTree>
    <p:extLst>
      <p:ext uri="{BB962C8B-B14F-4D97-AF65-F5344CB8AC3E}">
        <p14:creationId xmlns:p14="http://schemas.microsoft.com/office/powerpoint/2010/main" val="3147348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7C9D60-6056-A855-7349-F6E2176E9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A1F7926-0315-D37D-7262-4310133D853C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4B78ADD3-7898-4E23-455F-1FF702E166CC}"/>
              </a:ext>
            </a:extLst>
          </p:cNvPr>
          <p:cNvSpPr txBox="1"/>
          <p:nvPr/>
        </p:nvSpPr>
        <p:spPr>
          <a:xfrm>
            <a:off x="3642798" y="251248"/>
            <a:ext cx="11002403" cy="3046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rtl="0">
              <a:buNone/>
            </a:pPr>
            <a:r>
              <a:rPr lang="en-IN" sz="6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Visualization of Loan Status</a:t>
            </a:r>
            <a:endParaRPr lang="en-IN" sz="6600" b="0" dirty="0">
              <a:solidFill>
                <a:schemeClr val="bg1"/>
              </a:solidFill>
              <a:effectLst/>
            </a:endParaRPr>
          </a:p>
          <a:p>
            <a:pPr>
              <a:buNone/>
            </a:pPr>
            <a:br>
              <a:rPr lang="en-IN" sz="6600" dirty="0">
                <a:solidFill>
                  <a:schemeClr val="bg1"/>
                </a:solidFill>
              </a:rPr>
            </a:br>
            <a:endParaRPr lang="en-IN" sz="6600" b="0" dirty="0">
              <a:solidFill>
                <a:schemeClr val="bg1"/>
              </a:solidFill>
              <a:effectLst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A43C1295-3637-B775-D3C3-D949B7670F83}"/>
              </a:ext>
            </a:extLst>
          </p:cNvPr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0E2A73E9-40A2-309F-00CE-5CE2BC6F519F}"/>
              </a:ext>
            </a:extLst>
          </p:cNvPr>
          <p:cNvSpPr/>
          <p:nvPr/>
        </p:nvSpPr>
        <p:spPr>
          <a:xfrm rot="-10800000">
            <a:off x="-116335" y="-82396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562F76C-2B9A-78FA-79F5-8277553E8D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2084" y="5308035"/>
            <a:ext cx="1100240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1D65B90-6BB6-3612-2072-71558356C2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93" y="1939864"/>
            <a:ext cx="6078612" cy="42982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28154E1-1203-4896-3641-11229A6C1D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38" y="6667500"/>
            <a:ext cx="5074921" cy="2743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DAB5355-8C9E-94C3-C7D5-6672F1A91E49}"/>
              </a:ext>
            </a:extLst>
          </p:cNvPr>
          <p:cNvSpPr txBox="1"/>
          <p:nvPr/>
        </p:nvSpPr>
        <p:spPr>
          <a:xfrm>
            <a:off x="8422437" y="1686655"/>
            <a:ext cx="9144000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u="sng" dirty="0">
                <a:solidFill>
                  <a:schemeClr val="bg1"/>
                </a:solidFill>
              </a:rPr>
              <a:t>Insights: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A large portion of borrowers (</a:t>
            </a:r>
            <a:r>
              <a:rPr lang="en-US" sz="2400" b="1" dirty="0">
                <a:solidFill>
                  <a:schemeClr val="bg1"/>
                </a:solidFill>
              </a:rPr>
              <a:t>78.18%</a:t>
            </a:r>
            <a:r>
              <a:rPr lang="en-US" sz="2400" dirty="0">
                <a:solidFill>
                  <a:schemeClr val="bg1"/>
                </a:solidFill>
              </a:rPr>
              <a:t>) did </a:t>
            </a:r>
            <a:r>
              <a:rPr lang="en-US" sz="2400" b="1" dirty="0">
                <a:solidFill>
                  <a:schemeClr val="bg1"/>
                </a:solidFill>
              </a:rPr>
              <a:t>not default</a:t>
            </a:r>
            <a:r>
              <a:rPr lang="en-US" sz="2400" dirty="0">
                <a:solidFill>
                  <a:schemeClr val="bg1"/>
                </a:solidFill>
              </a:rPr>
              <a:t>, while </a:t>
            </a:r>
            <a:r>
              <a:rPr lang="en-US" sz="2400" b="1" dirty="0">
                <a:solidFill>
                  <a:schemeClr val="bg1"/>
                </a:solidFill>
              </a:rPr>
              <a:t>21.82%</a:t>
            </a:r>
            <a:r>
              <a:rPr lang="en-US" sz="2400" dirty="0">
                <a:solidFill>
                  <a:schemeClr val="bg1"/>
                </a:solidFill>
              </a:rPr>
              <a:t> did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 </a:t>
            </a:r>
            <a:r>
              <a:rPr lang="en-US" sz="2400" b="1" dirty="0">
                <a:solidFill>
                  <a:schemeClr val="bg1"/>
                </a:solidFill>
              </a:rPr>
              <a:t>MORTGAGE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b="1" dirty="0">
                <a:solidFill>
                  <a:schemeClr val="bg1"/>
                </a:solidFill>
              </a:rPr>
              <a:t>RENT</a:t>
            </a:r>
            <a:r>
              <a:rPr lang="en-US" sz="2400" dirty="0">
                <a:solidFill>
                  <a:schemeClr val="bg1"/>
                </a:solidFill>
              </a:rPr>
              <a:t> groups account for the </a:t>
            </a:r>
            <a:r>
              <a:rPr lang="en-US" sz="2400" b="1" dirty="0">
                <a:solidFill>
                  <a:schemeClr val="bg1"/>
                </a:solidFill>
              </a:rPr>
              <a:t>majority</a:t>
            </a:r>
            <a:r>
              <a:rPr lang="en-US" sz="2400" dirty="0">
                <a:solidFill>
                  <a:schemeClr val="bg1"/>
                </a:solidFill>
              </a:rPr>
              <a:t> of both default and non-default cases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Within the </a:t>
            </a:r>
            <a:r>
              <a:rPr lang="en-US" sz="2400" b="1" dirty="0">
                <a:solidFill>
                  <a:schemeClr val="bg1"/>
                </a:solidFill>
              </a:rPr>
              <a:t>non-default</a:t>
            </a:r>
            <a:r>
              <a:rPr lang="en-US" sz="2400" dirty="0">
                <a:solidFill>
                  <a:schemeClr val="bg1"/>
                </a:solidFill>
              </a:rPr>
              <a:t> group, borrowers with </a:t>
            </a:r>
            <a:r>
              <a:rPr lang="en-US" sz="2400" b="1" dirty="0">
                <a:solidFill>
                  <a:schemeClr val="bg1"/>
                </a:solidFill>
              </a:rPr>
              <a:t>longer employment length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b="1" dirty="0">
                <a:solidFill>
                  <a:schemeClr val="bg1"/>
                </a:solidFill>
              </a:rPr>
              <a:t>MORTGAGE</a:t>
            </a:r>
            <a:r>
              <a:rPr lang="en-US" sz="2400" dirty="0">
                <a:solidFill>
                  <a:schemeClr val="bg1"/>
                </a:solidFill>
              </a:rPr>
              <a:t> status are dominant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RENT</a:t>
            </a:r>
            <a:r>
              <a:rPr lang="en-US" sz="2400" dirty="0">
                <a:solidFill>
                  <a:schemeClr val="bg1"/>
                </a:solidFill>
              </a:rPr>
              <a:t> group shows a </a:t>
            </a:r>
            <a:r>
              <a:rPr lang="en-US" sz="2400" b="1" dirty="0">
                <a:solidFill>
                  <a:schemeClr val="bg1"/>
                </a:solidFill>
              </a:rPr>
              <a:t>higher concentration of defaults</a:t>
            </a:r>
            <a:r>
              <a:rPr lang="en-US" sz="2400" dirty="0">
                <a:solidFill>
                  <a:schemeClr val="bg1"/>
                </a:solidFill>
              </a:rPr>
              <a:t>, highlighting financial instability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OWN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b="1" dirty="0">
                <a:solidFill>
                  <a:schemeClr val="bg1"/>
                </a:solidFill>
              </a:rPr>
              <a:t>OTHER</a:t>
            </a:r>
            <a:r>
              <a:rPr lang="en-US" sz="2400" dirty="0">
                <a:solidFill>
                  <a:schemeClr val="bg1"/>
                </a:solidFill>
              </a:rPr>
              <a:t> ownership types have </a:t>
            </a:r>
            <a:r>
              <a:rPr lang="en-US" sz="2400" b="1" dirty="0">
                <a:solidFill>
                  <a:schemeClr val="bg1"/>
                </a:solidFill>
              </a:rPr>
              <a:t>minimal defaults</a:t>
            </a:r>
            <a:r>
              <a:rPr lang="en-US" sz="2400" dirty="0">
                <a:solidFill>
                  <a:schemeClr val="bg1"/>
                </a:solidFill>
              </a:rPr>
              <a:t>, suggesting </a:t>
            </a:r>
            <a:r>
              <a:rPr lang="en-US" sz="2400" b="1" dirty="0">
                <a:solidFill>
                  <a:schemeClr val="bg1"/>
                </a:solidFill>
              </a:rPr>
              <a:t>better financial resilience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Employment length is </a:t>
            </a:r>
            <a:r>
              <a:rPr lang="en-US" sz="2400" b="1" dirty="0">
                <a:solidFill>
                  <a:schemeClr val="bg1"/>
                </a:solidFill>
              </a:rPr>
              <a:t>not conclusive alone</a:t>
            </a:r>
            <a:r>
              <a:rPr lang="en-US" sz="2400" dirty="0">
                <a:solidFill>
                  <a:schemeClr val="bg1"/>
                </a:solidFill>
              </a:rPr>
              <a:t>, but </a:t>
            </a:r>
            <a:r>
              <a:rPr lang="en-US" sz="2400" b="1" dirty="0">
                <a:solidFill>
                  <a:schemeClr val="bg1"/>
                </a:solidFill>
              </a:rPr>
              <a:t>when paired with home ownership</a:t>
            </a:r>
            <a:r>
              <a:rPr lang="en-US" sz="2400" dirty="0">
                <a:solidFill>
                  <a:schemeClr val="bg1"/>
                </a:solidFill>
              </a:rPr>
              <a:t>, it reveals </a:t>
            </a:r>
            <a:r>
              <a:rPr lang="en-US" sz="2400" b="1" dirty="0">
                <a:solidFill>
                  <a:schemeClr val="bg1"/>
                </a:solidFill>
              </a:rPr>
              <a:t>clearer default trends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u="sng" dirty="0">
                <a:solidFill>
                  <a:schemeClr val="bg1"/>
                </a:solidFill>
              </a:rPr>
              <a:t>Key Observations: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RENT</a:t>
            </a:r>
            <a:r>
              <a:rPr lang="en-US" sz="2400" dirty="0">
                <a:solidFill>
                  <a:schemeClr val="bg1"/>
                </a:solidFill>
              </a:rPr>
              <a:t> status is closely linked with </a:t>
            </a:r>
            <a:r>
              <a:rPr lang="en-US" sz="2400" b="1" dirty="0">
                <a:solidFill>
                  <a:schemeClr val="bg1"/>
                </a:solidFill>
              </a:rPr>
              <a:t>higher default rates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MORTGAGE</a:t>
            </a:r>
            <a:r>
              <a:rPr lang="en-US" sz="2400" dirty="0">
                <a:solidFill>
                  <a:schemeClr val="bg1"/>
                </a:solidFill>
              </a:rPr>
              <a:t> borrowers are present in both groups, but lean towards </a:t>
            </a:r>
            <a:r>
              <a:rPr lang="en-US" sz="2400" b="1" dirty="0">
                <a:solidFill>
                  <a:schemeClr val="bg1"/>
                </a:solidFill>
              </a:rPr>
              <a:t>lower defaults</a:t>
            </a:r>
            <a:r>
              <a:rPr lang="en-US" sz="2400" dirty="0">
                <a:solidFill>
                  <a:schemeClr val="bg1"/>
                </a:solidFill>
              </a:rPr>
              <a:t> with longer employment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OWN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b="1" dirty="0">
                <a:solidFill>
                  <a:schemeClr val="bg1"/>
                </a:solidFill>
              </a:rPr>
              <a:t>OTHER</a:t>
            </a:r>
            <a:r>
              <a:rPr lang="en-US" sz="2400" dirty="0">
                <a:solidFill>
                  <a:schemeClr val="bg1"/>
                </a:solidFill>
              </a:rPr>
              <a:t> categories show </a:t>
            </a:r>
            <a:r>
              <a:rPr lang="en-US" sz="2400" b="1" dirty="0">
                <a:solidFill>
                  <a:schemeClr val="bg1"/>
                </a:solidFill>
              </a:rPr>
              <a:t>strong financial discipline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Combined indicators</a:t>
            </a:r>
            <a:r>
              <a:rPr lang="en-US" sz="2400" dirty="0">
                <a:solidFill>
                  <a:schemeClr val="bg1"/>
                </a:solidFill>
              </a:rPr>
              <a:t> (employment + ownership) improve </a:t>
            </a:r>
            <a:r>
              <a:rPr lang="en-US" sz="2400" b="1" dirty="0">
                <a:solidFill>
                  <a:schemeClr val="bg1"/>
                </a:solidFill>
              </a:rPr>
              <a:t>risk analysis and segmentation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29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3D67E6-69D8-280A-14DC-89DFFD224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F80E006-749C-C0FE-B034-58F07A3FF7DA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6E6554BE-A9FB-BE15-A6FA-B4B53450F58B}"/>
              </a:ext>
            </a:extLst>
          </p:cNvPr>
          <p:cNvSpPr txBox="1"/>
          <p:nvPr/>
        </p:nvSpPr>
        <p:spPr>
          <a:xfrm>
            <a:off x="914400" y="-57238"/>
            <a:ext cx="15773400" cy="10859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IN" sz="6600" dirty="0">
                <a:solidFill>
                  <a:schemeClr val="bg1"/>
                </a:solidFill>
              </a:rPr>
              <a:t>Segmentation Analysis Using Loan Intent </a:t>
            </a:r>
            <a:endParaRPr lang="en-US" sz="6399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651563F-CF70-F1B0-2089-F613CB0618AD}"/>
              </a:ext>
            </a:extLst>
          </p:cNvPr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582D6002-3453-C871-7E29-D84D4BB27073}"/>
              </a:ext>
            </a:extLst>
          </p:cNvPr>
          <p:cNvSpPr/>
          <p:nvPr/>
        </p:nvSpPr>
        <p:spPr>
          <a:xfrm rot="-10800000">
            <a:off x="-116336" y="-82396"/>
            <a:ext cx="2478535" cy="3016096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255EFE4-AB65-BB93-7010-DB4F4317B3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2084" y="5308035"/>
            <a:ext cx="1100240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54701E-440D-982D-B3DA-FB6D351F711A}"/>
              </a:ext>
            </a:extLst>
          </p:cNvPr>
          <p:cNvSpPr txBox="1"/>
          <p:nvPr/>
        </p:nvSpPr>
        <p:spPr>
          <a:xfrm>
            <a:off x="57006" y="723900"/>
            <a:ext cx="10739370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u="sng" dirty="0">
                <a:solidFill>
                  <a:schemeClr val="bg1"/>
                </a:solidFill>
              </a:rPr>
              <a:t>Insights: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Overview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This analysis compares average loan amount, average interest rate, and default rate across different loan grades (A to G), offering insight into how creditworthiness affects financial terms and risk levels.</a:t>
            </a:r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Key Observations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Grade G</a:t>
            </a:r>
            <a:r>
              <a:rPr lang="en-US" sz="2400" dirty="0">
                <a:solidFill>
                  <a:schemeClr val="bg1"/>
                </a:solidFill>
              </a:rPr>
              <a:t> borrowers have the </a:t>
            </a:r>
            <a:r>
              <a:rPr lang="en-US" sz="2400" b="1" dirty="0">
                <a:solidFill>
                  <a:schemeClr val="bg1"/>
                </a:solidFill>
              </a:rPr>
              <a:t>highest average loan amount (17.2K)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b="1" dirty="0">
                <a:solidFill>
                  <a:schemeClr val="bg1"/>
                </a:solidFill>
              </a:rPr>
              <a:t>highest interest rate (0.83)</a:t>
            </a:r>
            <a:r>
              <a:rPr lang="en-US" sz="2400" dirty="0">
                <a:solidFill>
                  <a:schemeClr val="bg1"/>
                </a:solidFill>
              </a:rPr>
              <a:t>, paired with a </a:t>
            </a:r>
            <a:r>
              <a:rPr lang="en-US" sz="2400" b="1" dirty="0">
                <a:solidFill>
                  <a:schemeClr val="bg1"/>
                </a:solidFill>
              </a:rPr>
              <a:t>very high default rate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A </a:t>
            </a:r>
            <a:r>
              <a:rPr lang="en-US" sz="2400" b="1" dirty="0">
                <a:solidFill>
                  <a:schemeClr val="bg1"/>
                </a:solidFill>
              </a:rPr>
              <a:t>clear descending trend</a:t>
            </a:r>
            <a:r>
              <a:rPr lang="en-US" sz="2400" dirty="0">
                <a:solidFill>
                  <a:schemeClr val="bg1"/>
                </a:solidFill>
              </a:rPr>
              <a:t> is visible from </a:t>
            </a:r>
            <a:r>
              <a:rPr lang="en-US" sz="2400" b="1" dirty="0">
                <a:solidFill>
                  <a:schemeClr val="bg1"/>
                </a:solidFill>
              </a:rPr>
              <a:t>Grade G to A</a:t>
            </a:r>
            <a:r>
              <a:rPr lang="en-US" sz="2400" dirty="0">
                <a:solidFill>
                  <a:schemeClr val="bg1"/>
                </a:solidFill>
              </a:rPr>
              <a:t> in all three metrics: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Loan amount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Interest rate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Default rate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Grade A</a:t>
            </a:r>
            <a:r>
              <a:rPr lang="en-US" sz="2400" dirty="0">
                <a:solidFill>
                  <a:schemeClr val="bg1"/>
                </a:solidFill>
              </a:rPr>
              <a:t> borrowers have the </a:t>
            </a:r>
            <a:r>
              <a:rPr lang="en-US" sz="2400" b="1" dirty="0">
                <a:solidFill>
                  <a:schemeClr val="bg1"/>
                </a:solidFill>
              </a:rPr>
              <a:t>lowest loan amount (8.5K)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b="1" dirty="0">
                <a:solidFill>
                  <a:schemeClr val="bg1"/>
                </a:solidFill>
              </a:rPr>
              <a:t>interest rate (0.10)</a:t>
            </a:r>
            <a:r>
              <a:rPr lang="en-US" sz="2400" dirty="0">
                <a:solidFill>
                  <a:schemeClr val="bg1"/>
                </a:solidFill>
              </a:rPr>
              <a:t>, with the </a:t>
            </a:r>
            <a:r>
              <a:rPr lang="en-US" sz="2400" b="1" dirty="0">
                <a:solidFill>
                  <a:schemeClr val="bg1"/>
                </a:solidFill>
              </a:rPr>
              <a:t>lowest default rate</a:t>
            </a:r>
            <a:r>
              <a:rPr lang="en-US" sz="2400" dirty="0">
                <a:solidFill>
                  <a:schemeClr val="bg1"/>
                </a:solidFill>
              </a:rPr>
              <a:t> — reflecting the best credit profiles.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Grades B and C</a:t>
            </a:r>
            <a:r>
              <a:rPr lang="en-US" sz="2400" dirty="0">
                <a:solidFill>
                  <a:schemeClr val="bg1"/>
                </a:solidFill>
              </a:rPr>
              <a:t> offer </a:t>
            </a:r>
            <a:r>
              <a:rPr lang="en-US" sz="2400" b="1" dirty="0">
                <a:solidFill>
                  <a:schemeClr val="bg1"/>
                </a:solidFill>
              </a:rPr>
              <a:t>moderate </a:t>
            </a:r>
            <a:r>
              <a:rPr lang="en-US" sz="2200" b="1" dirty="0">
                <a:solidFill>
                  <a:schemeClr val="bg1"/>
                </a:solidFill>
              </a:rPr>
              <a:t>risk</a:t>
            </a:r>
            <a:r>
              <a:rPr lang="en-US" sz="2400" dirty="0">
                <a:solidFill>
                  <a:schemeClr val="bg1"/>
                </a:solidFill>
              </a:rPr>
              <a:t> with relatively lower default rates (0.16 and 0.21) compared to lower grades.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 chart indicates a </a:t>
            </a:r>
            <a:r>
              <a:rPr lang="en-US" sz="2400" b="1" dirty="0">
                <a:solidFill>
                  <a:schemeClr val="bg1"/>
                </a:solidFill>
              </a:rPr>
              <a:t>strong positive correlation</a:t>
            </a:r>
            <a:r>
              <a:rPr lang="en-US" sz="2400" dirty="0">
                <a:solidFill>
                  <a:schemeClr val="bg1"/>
                </a:solidFill>
              </a:rPr>
              <a:t> between </a:t>
            </a:r>
            <a:r>
              <a:rPr lang="en-US" sz="2400" b="1" dirty="0">
                <a:solidFill>
                  <a:schemeClr val="bg1"/>
                </a:solidFill>
              </a:rPr>
              <a:t>interest rates and default rates</a:t>
            </a:r>
            <a:r>
              <a:rPr lang="en-US" sz="2400" dirty="0">
                <a:solidFill>
                  <a:schemeClr val="bg1"/>
                </a:solidFill>
              </a:rPr>
              <a:t> — higher interest is charged where risk is higher.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Insights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Lenders mitigate risk</a:t>
            </a:r>
            <a:r>
              <a:rPr lang="en-US" sz="2400" dirty="0">
                <a:solidFill>
                  <a:schemeClr val="bg1"/>
                </a:solidFill>
              </a:rPr>
              <a:t> by increasing interest rates for lower grades, but these borrowers also tend to borrow more.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Loan grade is a critical predictor</a:t>
            </a:r>
            <a:r>
              <a:rPr lang="en-US" sz="2400" dirty="0">
                <a:solidFill>
                  <a:schemeClr val="bg1"/>
                </a:solidFill>
              </a:rPr>
              <a:t> for default risk and helps in designing lending strategies.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This segmentation supports effective </a:t>
            </a:r>
            <a:r>
              <a:rPr lang="en-US" sz="2400" b="1" dirty="0">
                <a:solidFill>
                  <a:schemeClr val="bg1"/>
                </a:solidFill>
              </a:rPr>
              <a:t>risk-based pricing and credit evaluation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4D15E7-3A3A-D64D-3E69-36C507E578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599" y="2161856"/>
            <a:ext cx="6805351" cy="59534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18885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144661"/>
            <a:ext cx="18288000" cy="10431661"/>
            <a:chOff x="0" y="-38100"/>
            <a:chExt cx="4816593" cy="2747433"/>
          </a:xfrm>
        </p:grpSpPr>
        <p:sp>
          <p:nvSpPr>
            <p:cNvPr id="4" name="Freeform 4"/>
            <p:cNvSpPr/>
            <p:nvPr/>
          </p:nvSpPr>
          <p:spPr>
            <a:xfrm>
              <a:off x="0" y="-2546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24706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11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7435176" y="433779"/>
            <a:ext cx="11002403" cy="1085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IN" sz="6600" dirty="0">
                <a:solidFill>
                  <a:schemeClr val="bg1"/>
                </a:solidFill>
              </a:rPr>
              <a:t>Time Series Analysis</a:t>
            </a:r>
            <a:endParaRPr lang="en-US" sz="6399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0" name="Freeform 20"/>
          <p:cNvSpPr/>
          <p:nvPr/>
        </p:nvSpPr>
        <p:spPr>
          <a:xfrm rot="-10800000">
            <a:off x="-116335" y="-82396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83CE3BF-A987-1FC3-8BD7-5608A2B02FBE}"/>
              </a:ext>
            </a:extLst>
          </p:cNvPr>
          <p:cNvSpPr txBox="1"/>
          <p:nvPr/>
        </p:nvSpPr>
        <p:spPr>
          <a:xfrm>
            <a:off x="9143998" y="2093818"/>
            <a:ext cx="9067800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Overview: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This analysis examines how loan default rates vary with the length of a borrower's credit history. Using a time slicer, we observe that default rates remain stable for most ranges but become more volatile after 20 years of credit history.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Insights: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 </a:t>
            </a:r>
            <a:r>
              <a:rPr lang="en-US" sz="2400" b="1" dirty="0">
                <a:solidFill>
                  <a:schemeClr val="bg1"/>
                </a:solidFill>
              </a:rPr>
              <a:t>default rate remains fairly stable</a:t>
            </a:r>
            <a:r>
              <a:rPr lang="en-US" sz="2400" dirty="0">
                <a:solidFill>
                  <a:schemeClr val="bg1"/>
                </a:solidFill>
              </a:rPr>
              <a:t> for credit history lengths between </a:t>
            </a:r>
            <a:r>
              <a:rPr lang="en-US" sz="2400" b="1" dirty="0">
                <a:solidFill>
                  <a:schemeClr val="bg1"/>
                </a:solidFill>
              </a:rPr>
              <a:t>2 to 18 years</a:t>
            </a:r>
            <a:r>
              <a:rPr lang="en-US" sz="2400" dirty="0">
                <a:solidFill>
                  <a:schemeClr val="bg1"/>
                </a:solidFill>
              </a:rPr>
              <a:t>, mostly fluctuating between </a:t>
            </a:r>
            <a:r>
              <a:rPr lang="en-US" sz="2400" b="1" dirty="0">
                <a:solidFill>
                  <a:schemeClr val="bg1"/>
                </a:solidFill>
              </a:rPr>
              <a:t>0.18 to 0.22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A </a:t>
            </a:r>
            <a:r>
              <a:rPr lang="en-US" sz="2400" b="1" dirty="0">
                <a:solidFill>
                  <a:schemeClr val="bg1"/>
                </a:solidFill>
              </a:rPr>
              <a:t>noticeable increase</a:t>
            </a:r>
            <a:r>
              <a:rPr lang="en-US" sz="2400" dirty="0">
                <a:solidFill>
                  <a:schemeClr val="bg1"/>
                </a:solidFill>
              </a:rPr>
              <a:t> in default rates starts after </a:t>
            </a:r>
            <a:r>
              <a:rPr lang="en-US" sz="2400" b="1" dirty="0">
                <a:solidFill>
                  <a:schemeClr val="bg1"/>
                </a:solidFill>
              </a:rPr>
              <a:t>20 years</a:t>
            </a:r>
            <a:r>
              <a:rPr lang="en-US" sz="2400" dirty="0">
                <a:solidFill>
                  <a:schemeClr val="bg1"/>
                </a:solidFill>
              </a:rPr>
              <a:t>, with multiple spikes — peaking near </a:t>
            </a:r>
            <a:r>
              <a:rPr lang="en-US" sz="2400" b="1" dirty="0">
                <a:solidFill>
                  <a:schemeClr val="bg1"/>
                </a:solidFill>
              </a:rPr>
              <a:t>0.42</a:t>
            </a:r>
            <a:r>
              <a:rPr lang="en-US" sz="2400" dirty="0">
                <a:solidFill>
                  <a:schemeClr val="bg1"/>
                </a:solidFill>
              </a:rPr>
              <a:t> at 29 years.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This trend suggests that </a:t>
            </a:r>
            <a:r>
              <a:rPr lang="en-US" sz="2400" b="1" dirty="0">
                <a:solidFill>
                  <a:schemeClr val="bg1"/>
                </a:solidFill>
              </a:rPr>
              <a:t>longer credit history doesn't guarantee lower risk</a:t>
            </a:r>
            <a:r>
              <a:rPr lang="en-US" sz="2400" dirty="0">
                <a:solidFill>
                  <a:schemeClr val="bg1"/>
                </a:solidFill>
              </a:rPr>
              <a:t>; in fact, in some cases, defaults increase — possibly due to aging borrowers or outdated credit behavior patterns.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Key Observations: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Stable default behavior</a:t>
            </a:r>
            <a:r>
              <a:rPr lang="en-US" sz="2400" dirty="0">
                <a:solidFill>
                  <a:schemeClr val="bg1"/>
                </a:solidFill>
              </a:rPr>
              <a:t> is observed among borrowers with moderate credit history.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High volatility</a:t>
            </a:r>
            <a:r>
              <a:rPr lang="en-US" sz="2400" dirty="0">
                <a:solidFill>
                  <a:schemeClr val="bg1"/>
                </a:solidFill>
              </a:rPr>
              <a:t> beyond 20 years indicates the </a:t>
            </a:r>
            <a:r>
              <a:rPr lang="en-US" sz="2400" b="1" dirty="0">
                <a:solidFill>
                  <a:schemeClr val="bg1"/>
                </a:solidFill>
              </a:rPr>
              <a:t>importance of reviewing old accounts carefully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Borrowers with </a:t>
            </a:r>
            <a:r>
              <a:rPr lang="en-US" sz="2400" b="1" dirty="0">
                <a:solidFill>
                  <a:schemeClr val="bg1"/>
                </a:solidFill>
              </a:rPr>
              <a:t>credit history above 25 years</a:t>
            </a:r>
            <a:r>
              <a:rPr lang="en-US" sz="2400" dirty="0">
                <a:solidFill>
                  <a:schemeClr val="bg1"/>
                </a:solidFill>
              </a:rPr>
              <a:t> may require </a:t>
            </a:r>
            <a:r>
              <a:rPr lang="en-US" sz="2400" b="1" dirty="0">
                <a:solidFill>
                  <a:schemeClr val="bg1"/>
                </a:solidFill>
              </a:rPr>
              <a:t>additional scrutiny or segmentation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A2C8F84-168E-5FA5-E8F3-CC53DAF296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908729"/>
            <a:ext cx="7543800" cy="44910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4AA87CC-9E89-32D3-1A27-B0858620ED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659" y="6580474"/>
            <a:ext cx="2419688" cy="26006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2098C51-5240-897B-5213-A82A1EF66F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44" y="6788831"/>
            <a:ext cx="3057952" cy="1514686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DA302-EABE-EB3D-36FC-8D54E2092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FB708E1-112C-4158-DB94-EE3CBBC9B87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6AB18E11-381F-7E55-90FC-E014691CFAFA}"/>
              </a:ext>
            </a:extLst>
          </p:cNvPr>
          <p:cNvSpPr txBox="1"/>
          <p:nvPr/>
        </p:nvSpPr>
        <p:spPr>
          <a:xfrm>
            <a:off x="3642799" y="266700"/>
            <a:ext cx="14111801" cy="10859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600" dirty="0">
                <a:solidFill>
                  <a:schemeClr val="bg1"/>
                </a:solidFill>
              </a:rPr>
              <a:t>Impact of Interest Rate on Default Rate</a:t>
            </a:r>
            <a:endParaRPr lang="en-US" sz="6399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13BF3260-76DB-F4CD-D62A-4792B5C07130}"/>
              </a:ext>
            </a:extLst>
          </p:cNvPr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32E6243-A4B2-324F-8842-5082A8FB818F}"/>
              </a:ext>
            </a:extLst>
          </p:cNvPr>
          <p:cNvSpPr/>
          <p:nvPr/>
        </p:nvSpPr>
        <p:spPr>
          <a:xfrm rot="-10800000">
            <a:off x="-116335" y="-82396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4839FFE-F954-3699-1E3B-02FD28554C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2084" y="5308035"/>
            <a:ext cx="1100240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A51369-C375-33D0-9243-C3F476C55A67}"/>
              </a:ext>
            </a:extLst>
          </p:cNvPr>
          <p:cNvSpPr txBox="1"/>
          <p:nvPr/>
        </p:nvSpPr>
        <p:spPr>
          <a:xfrm>
            <a:off x="6781800" y="1686655"/>
            <a:ext cx="10784637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Overview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This simulation explores the potential impact of varying interest rates on loan default rates using a What-If Parameter. It models borrower response under different rate scenarios, helping to predict financial risk and lending performance in changing economic conditions.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Insights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There is a clear positive correlation between interest rates and default rates.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As interest rates rise, the adjusted default rate increases steadily.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At lower interest levels (5–10%), default rates remain relatively low (around 12%–19%).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 significant increase in defaults is observed once the interest rate crosses 20%.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At 30% interest, the default rate reaches 62%, indicating a high-risk lending environment.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Key Observations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default rate increases consistently with each 5% rise in interest rate.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20%–25% interest range appears to be a critical tipping point for borrower defaults.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Higher interest loans require stricter risk assessment due to rising default probability.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This simulation is valuable for stress testing, policy formulation, and strategic lending decisions.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F9E8E2-D4EF-93C7-9419-3DB2ABDEEC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39" y="3698069"/>
            <a:ext cx="6550792" cy="357903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25995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E58551-D698-26D2-BF45-DF1870AFC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65E190A-C957-46A7-2DC9-884D70BF9189}"/>
              </a:ext>
            </a:extLst>
          </p:cNvPr>
          <p:cNvSpPr/>
          <p:nvPr/>
        </p:nvSpPr>
        <p:spPr>
          <a:xfrm>
            <a:off x="0" y="0"/>
            <a:ext cx="18294495" cy="10452122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3745F4CA-0BC0-DF78-D35B-051425B4F56E}"/>
              </a:ext>
            </a:extLst>
          </p:cNvPr>
          <p:cNvSpPr txBox="1"/>
          <p:nvPr/>
        </p:nvSpPr>
        <p:spPr>
          <a:xfrm>
            <a:off x="4581103" y="135598"/>
            <a:ext cx="14111801" cy="10859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IN" sz="6600" dirty="0">
                <a:solidFill>
                  <a:schemeClr val="bg1"/>
                </a:solidFill>
              </a:rPr>
              <a:t>Geographic Data Exploration</a:t>
            </a:r>
            <a:endParaRPr lang="en-US" sz="6399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176B316-0EC1-D5D1-3064-0E3E616937E6}"/>
              </a:ext>
            </a:extLst>
          </p:cNvPr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8BECE002-C65D-FB26-7229-78465EB74FFA}"/>
              </a:ext>
            </a:extLst>
          </p:cNvPr>
          <p:cNvSpPr/>
          <p:nvPr/>
        </p:nvSpPr>
        <p:spPr>
          <a:xfrm rot="-10800000">
            <a:off x="-116335" y="-82396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C3006968-94DC-48DE-D768-642BFBCD3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2084" y="5308035"/>
            <a:ext cx="1100240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C6F4F0-5A29-A275-FD91-78E5FF309D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96" y="2689848"/>
            <a:ext cx="5280472" cy="428202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Rectangle 3">
            <a:extLst>
              <a:ext uri="{FF2B5EF4-FFF2-40B4-BE49-F238E27FC236}">
                <a16:creationId xmlns:a16="http://schemas.microsoft.com/office/drawing/2014/main" id="{5F797EC8-4775-58C3-54F1-A5E01E6C8E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1357134"/>
            <a:ext cx="11472560" cy="8586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Overview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geographic bubble map visualizes the total loan amount 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loan_amnt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) across various global regions. Each bubble represents a region, and its size corresponds to the total loan volume, providing a quick understanding of geographic loan distribution.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Insights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North America has the highest total loan amount, indicating a significant borrower base or higher loan amounts issued.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Europe and Australia show moderate loan activity, reflecting stable financial engagement.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Regions like South America, Asia, and the Pacific Islands show lower loan sums, possibly due to smaller datasets or limited lending operations.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Africa and Antarctica appear to have no recorded loan data in this view.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Key Observations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Loan activity is concentrated in developed regions, suggesting a correlation between lending and economic infrastructure.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Lack of data in certain areas could signal untapped markets or restricted access to lending systems.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Bubble map visuals help stakeholders identify high-performing regions and explore underserved markets for expansion or policy development.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351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163AE-A0CF-C42B-D1EB-4AE5F5138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9556533-13BC-7C23-3000-4368FEF7E051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3FC03A8D-1093-1F85-8167-0F1EE02BF214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13C74775-43B8-36B1-3E89-9E30C750E487}"/>
                </a:ext>
              </a:extLst>
            </p:cNvPr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24706"/>
              </a:srgbClr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E027AFAC-819F-7769-C407-AC28D0FBF212}"/>
                </a:ext>
              </a:extLst>
            </p:cNvPr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11"/>
                </a:lnSpc>
              </a:pPr>
              <a:endParaRPr/>
            </a:p>
          </p:txBody>
        </p:sp>
      </p:grpSp>
      <p:sp>
        <p:nvSpPr>
          <p:cNvPr id="6" name="Freeform 6">
            <a:extLst>
              <a:ext uri="{FF2B5EF4-FFF2-40B4-BE49-F238E27FC236}">
                <a16:creationId xmlns:a16="http://schemas.microsoft.com/office/drawing/2014/main" id="{439E03B2-A0F3-5ED2-0A48-BB56DCECD62C}"/>
              </a:ext>
            </a:extLst>
          </p:cNvPr>
          <p:cNvSpPr/>
          <p:nvPr/>
        </p:nvSpPr>
        <p:spPr>
          <a:xfrm>
            <a:off x="13727632" y="5538868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0EE8F764-CBCE-5179-A62F-CC968A0E4274}"/>
              </a:ext>
            </a:extLst>
          </p:cNvPr>
          <p:cNvSpPr txBox="1"/>
          <p:nvPr/>
        </p:nvSpPr>
        <p:spPr>
          <a:xfrm>
            <a:off x="7435176" y="433779"/>
            <a:ext cx="11002403" cy="1085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IN" sz="6600" dirty="0">
                <a:solidFill>
                  <a:schemeClr val="bg1"/>
                </a:solidFill>
              </a:rPr>
              <a:t>Time Series Analysis</a:t>
            </a:r>
            <a:endParaRPr lang="en-US" sz="6399" b="1" dirty="0">
              <a:solidFill>
                <a:schemeClr val="bg1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D6D27EF0-880B-A4EB-A47D-8AC1A78202A1}"/>
              </a:ext>
            </a:extLst>
          </p:cNvPr>
          <p:cNvSpPr/>
          <p:nvPr/>
        </p:nvSpPr>
        <p:spPr>
          <a:xfrm rot="-10800000">
            <a:off x="-116335" y="-82396"/>
            <a:ext cx="4697437" cy="4913254"/>
          </a:xfrm>
          <a:custGeom>
            <a:avLst/>
            <a:gdLst/>
            <a:ahLst/>
            <a:cxnLst/>
            <a:rect l="l" t="t" r="r" b="b"/>
            <a:pathLst>
              <a:path w="4697437" h="4913254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CAD44A-0A75-A448-08A8-EB7F00D3E4BF}"/>
              </a:ext>
            </a:extLst>
          </p:cNvPr>
          <p:cNvSpPr txBox="1"/>
          <p:nvPr/>
        </p:nvSpPr>
        <p:spPr>
          <a:xfrm>
            <a:off x="8343899" y="1266255"/>
            <a:ext cx="9753598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Overview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This visualization shows the </a:t>
            </a:r>
            <a:r>
              <a:rPr lang="en-US" sz="2400" b="1" dirty="0">
                <a:solidFill>
                  <a:schemeClr val="bg1"/>
                </a:solidFill>
              </a:rPr>
              <a:t>Risk Score</a:t>
            </a:r>
            <a:r>
              <a:rPr lang="en-US" sz="2400" dirty="0">
                <a:solidFill>
                  <a:schemeClr val="bg1"/>
                </a:solidFill>
              </a:rPr>
              <a:t> by different loan intents. The Risk Score is derived using a custom DAX formula that incorporates loan amount, borrower’s income percentage, employment length, and default history to assess the relative risk associated with each loan category.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Insights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Education</a:t>
            </a:r>
            <a:r>
              <a:rPr lang="en-US" sz="2400" dirty="0">
                <a:solidFill>
                  <a:schemeClr val="bg1"/>
                </a:solidFill>
              </a:rPr>
              <a:t> loans carry the highest risk score (52K), possibly due to larger loan amounts and higher default association.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Medical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b="1" dirty="0">
                <a:solidFill>
                  <a:schemeClr val="bg1"/>
                </a:solidFill>
              </a:rPr>
              <a:t>Venture</a:t>
            </a:r>
            <a:r>
              <a:rPr lang="en-US" sz="2400" dirty="0">
                <a:solidFill>
                  <a:schemeClr val="bg1"/>
                </a:solidFill>
              </a:rPr>
              <a:t> loans follow, highlighting financial strain or startup uncertainty as risk factors.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Home Improvement</a:t>
            </a:r>
            <a:r>
              <a:rPr lang="en-US" sz="2400" dirty="0">
                <a:solidFill>
                  <a:schemeClr val="bg1"/>
                </a:solidFill>
              </a:rPr>
              <a:t> loans show the lowest risk score, indicating more stability or smaller loan sizes.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Key Observations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Higher risk scores are often tied to intentions with long-term returns (e.g., education, venture), suggesting delayed repayment potential.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inclusion of employment length and default history helps in identifying unstable borrower profiles.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Such scoring models are essential in prioritizing loan approvals, setting interest rates, and minimizing defaults.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CD5593-508E-ACC5-0F28-340A8767C9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423" y="7048500"/>
            <a:ext cx="5696745" cy="244826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9E697A0-5F2E-2898-B923-98E47F0AB2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24" y="1733041"/>
            <a:ext cx="6639852" cy="395342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73167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2731</TotalTime>
  <Words>1710</Words>
  <Application>Microsoft Office PowerPoint</Application>
  <PresentationFormat>Custom</PresentationFormat>
  <Paragraphs>151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 Black</vt:lpstr>
      <vt:lpstr>Calibri</vt:lpstr>
      <vt:lpstr>Montserrat Bold</vt:lpstr>
      <vt:lpstr>Montserrat</vt:lpstr>
      <vt:lpstr>Arial</vt:lpstr>
      <vt:lpstr>Wingdings</vt:lpstr>
      <vt:lpstr>Arial Unicode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Futuristic Business Presentation</dc:title>
  <cp:lastModifiedBy>vinitofi@outlook.com</cp:lastModifiedBy>
  <cp:revision>12</cp:revision>
  <dcterms:created xsi:type="dcterms:W3CDTF">2006-08-16T00:00:00Z</dcterms:created>
  <dcterms:modified xsi:type="dcterms:W3CDTF">2025-04-16T06:02:02Z</dcterms:modified>
  <dc:identifier>DAGjyH6IfZ4</dc:identifier>
</cp:coreProperties>
</file>

<file path=docProps/thumbnail.jpeg>
</file>